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48" r:id="rId6"/>
    <p:sldId id="318" r:id="rId7"/>
    <p:sldId id="315" r:id="rId8"/>
    <p:sldId id="333" r:id="rId9"/>
    <p:sldId id="334" r:id="rId10"/>
    <p:sldId id="335" r:id="rId11"/>
    <p:sldId id="336" r:id="rId12"/>
    <p:sldId id="337" r:id="rId13"/>
    <p:sldId id="316" r:id="rId14"/>
    <p:sldId id="338" r:id="rId15"/>
    <p:sldId id="317" r:id="rId16"/>
    <p:sldId id="339" r:id="rId17"/>
    <p:sldId id="340" r:id="rId18"/>
    <p:sldId id="327" r:id="rId19"/>
    <p:sldId id="341" r:id="rId20"/>
    <p:sldId id="342" r:id="rId21"/>
    <p:sldId id="343" r:id="rId22"/>
    <p:sldId id="261" r:id="rId23"/>
    <p:sldId id="258" r:id="rId24"/>
    <p:sldId id="326" r:id="rId25"/>
    <p:sldId id="328" r:id="rId26"/>
    <p:sldId id="329" r:id="rId27"/>
    <p:sldId id="331" r:id="rId28"/>
    <p:sldId id="330" r:id="rId29"/>
    <p:sldId id="332" r:id="rId30"/>
    <p:sldId id="319" r:id="rId31"/>
    <p:sldId id="260" r:id="rId32"/>
    <p:sldId id="320" r:id="rId33"/>
    <p:sldId id="344" r:id="rId34"/>
    <p:sldId id="345" r:id="rId35"/>
    <p:sldId id="264" r:id="rId36"/>
    <p:sldId id="346" r:id="rId37"/>
    <p:sldId id="347" r:id="rId38"/>
    <p:sldId id="314" r:id="rId39"/>
    <p:sldId id="267" r:id="rId40"/>
    <p:sldId id="350" r:id="rId41"/>
    <p:sldId id="349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8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35.png"/><Relationship Id="rId4" Type="http://schemas.openxmlformats.org/officeDocument/2006/relationships/image" Target="../media/image2.svg"/><Relationship Id="rId3" Type="http://schemas.openxmlformats.org/officeDocument/2006/relationships/image" Target="../media/image34.png"/><Relationship Id="rId2" Type="http://schemas.openxmlformats.org/officeDocument/2006/relationships/image" Target="../media/image1.sv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sv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sv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sv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4.pn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1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2128;p38"/>
          <p:cNvSpPr txBox="1"/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1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允许写操作传播写人的新值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确保所有处理器以相同顺序看到两个写操作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允许写操作传播写人的新值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确保所有处理器以相同顺序看到两个写操作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统一后续读入的值为后写入的值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总线指令：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1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 dirty="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-P0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-P2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读</a:t>
            </a:r>
            <a:r>
              <a:rPr lang="en-US" altLang="zh-CN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-P1</a:t>
            </a:r>
            <a:r>
              <a:rPr lang="zh-CN" altLang="en-US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2"/>
              </a:rPr>
              <a:t>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 dirty="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  <a:endParaRPr lang="zh-CN" altLang="en-GB" sz="1400" dirty="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  <a:endParaRPr lang="en-US" altLang="zh-CN" dirty="0"/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320714" y="2094318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r>
              <a:rPr lang="en-US" altLang="zh-CN" sz="3600" dirty="0"/>
              <a:t>and performance evaluation</a:t>
            </a:r>
            <a:endParaRPr lang="zh-CN" altLang="en-US" sz="3600" dirty="0"/>
          </a:p>
        </p:txBody>
      </p:sp>
      <p:sp>
        <p:nvSpPr>
          <p:cNvPr id="2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/>
          <p:cNvSpPr txBox="1"/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  <a:endParaRPr lang="zh-CN" altLang="en-US" dirty="0"/>
          </a:p>
        </p:txBody>
      </p:sp>
      <p:sp>
        <p:nvSpPr>
          <p:cNvPr id="33" name="Google Shape;2153;p40"/>
          <p:cNvSpPr txBox="1"/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GB" dirty="0"/>
              <a:t>03</a:t>
            </a:r>
            <a:endParaRPr lang="en-GB" dirty="0"/>
          </a:p>
        </p:txBody>
      </p:sp>
      <p:sp>
        <p:nvSpPr>
          <p:cNvPr id="34" name="Google Shape;2160;p40"/>
          <p:cNvSpPr txBox="1"/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341641" y="1147685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总线由于物理约束而难以扩展支持大规模多处理器系统 </a:t>
            </a:r>
            <a:r>
              <a:rPr lang="en-US" altLang="zh-CN" sz="1100" dirty="0"/>
              <a:t>[2]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一致性操作之间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50408" y="1727845"/>
            <a:ext cx="3251951" cy="2073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013" y="2500702"/>
            <a:ext cx="1300163" cy="13001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129" y="3820930"/>
            <a:ext cx="266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Interconnect network</a:t>
            </a:r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4926" y="2571750"/>
            <a:ext cx="1838574" cy="13278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231397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649224" y="2461240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/>
          <p:cNvSpPr txBox="1"/>
          <p:nvPr/>
        </p:nvSpPr>
        <p:spPr>
          <a:xfrm>
            <a:off x="734854" y="779585"/>
            <a:ext cx="7938230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对某一数据块，目录结构中保存哪个缓存拥有该数据块副本，以及缓存中该数据块状态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对某数据块进行一致性操作时检索目录，只向拥有该数据块的缓存发送请求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基本假设：在充分调优的程序中，数据共享大多数只发生在只读数据，读写数据块很少共享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问题：目录存在哪里？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解决方案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Google Shape;3490;p72"/>
          <p:cNvSpPr txBox="1"/>
          <p:nvPr/>
        </p:nvSpPr>
        <p:spPr>
          <a:xfrm>
            <a:off x="4955580" y="4031878"/>
            <a:ext cx="3279100" cy="36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(DSM) 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zh-CN" altLang="en-GB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11224" y="4381235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/>
          <p:cNvSpPr txBox="1"/>
          <p:nvPr/>
        </p:nvSpPr>
        <p:spPr>
          <a:xfrm>
            <a:off x="1411224" y="455551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9" name="文本框 8"/>
          <p:cNvSpPr txBox="1"/>
          <p:nvPr/>
        </p:nvSpPr>
        <p:spPr>
          <a:xfrm>
            <a:off x="1411224" y="474432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13591" y="1970532"/>
            <a:ext cx="3881908" cy="20613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  <a:endParaRPr lang="zh-CN" altLang="en-US" sz="1800" dirty="0"/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  <a:endParaRPr lang="zh-CN" altLang="en-US" sz="1800" dirty="0"/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协议的分布式共享存储系统中的目录式缓存一致性方案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308864" y="1147872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509" y="1812886"/>
            <a:ext cx="2933851" cy="15177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20820" y="21994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共享模式下</a:t>
            </a:r>
            <a:r>
              <a:rPr lang="en-US" altLang="zh-CN" sz="2000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sz="2000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2409" y="4329645"/>
            <a:ext cx="25838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4168" y="890074"/>
            <a:ext cx="273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生产者</a:t>
            </a:r>
            <a:r>
              <a:rPr lang="en-US" altLang="zh-CN" sz="1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消费者模式</a:t>
            </a:r>
            <a:endParaRPr lang="zh-CN" altLang="en-US" sz="18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0820" y="1352094"/>
            <a:ext cx="261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对于目录而言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其所接收的一致性消息具有规律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2047875"/>
            <a:ext cx="3781425" cy="275209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65" y="960896"/>
            <a:ext cx="3347745" cy="129553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043337" y="797741"/>
            <a:ext cx="2618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对于生产者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645" y="2324896"/>
            <a:ext cx="3347745" cy="110513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101394" y="2047897"/>
            <a:ext cx="2618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对于消费者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68473" y="3430030"/>
            <a:ext cx="4187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/>
                </a:solidFill>
              </a:rPr>
              <a:t>能否利用特定共享模式的消息规律来进行预测 </a:t>
            </a:r>
            <a:r>
              <a:rPr lang="en-US" altLang="zh-CN" dirty="0">
                <a:solidFill>
                  <a:schemeClr val="bg2"/>
                </a:solidFill>
              </a:rPr>
              <a:t>?</a:t>
            </a:r>
            <a:endParaRPr lang="en-US" altLang="zh-CN" dirty="0">
              <a:solidFill>
                <a:schemeClr val="bg2"/>
              </a:solidFill>
            </a:endParaRPr>
          </a:p>
          <a:p>
            <a:endParaRPr lang="en-US" altLang="zh-C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2"/>
                </a:solidFill>
              </a:rPr>
              <a:t>如何设计出具有高适应性的预测器？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1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/>
          <p:cNvSpPr txBox="1"/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/>
          <p:cNvSpPr txBox="1"/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GB" dirty="0"/>
              <a:t>03</a:t>
            </a:r>
            <a:endParaRPr lang="en-GB" dirty="0"/>
          </a:p>
        </p:txBody>
      </p:sp>
      <p:sp>
        <p:nvSpPr>
          <p:cNvPr id="34" name="Google Shape;2160;p40"/>
          <p:cNvSpPr txBox="1"/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9246" y="1451057"/>
            <a:ext cx="8086674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			Cosmos </a:t>
            </a:r>
            <a:endParaRPr lang="en-US" altLang="en-GB" sz="4000" dirty="0">
              <a:solidFill>
                <a:schemeClr val="bg2"/>
              </a:solidFill>
              <a:uFillTx/>
              <a:latin typeface="Overpass Black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>
                <a:solidFill>
                  <a:schemeClr val="bg2"/>
                </a:solidFill>
                <a:uFillTx/>
                <a:latin typeface="Overpass Black"/>
                <a:sym typeface="+mn-ea"/>
              </a:rPr>
              <a:t> -</a:t>
            </a:r>
            <a:r>
              <a:rPr lang="en-US" altLang="en-GB" sz="4000">
                <a:solidFill>
                  <a:schemeClr val="bg2"/>
                </a:solidFill>
                <a:latin typeface="Overpass Black"/>
                <a:sym typeface="+mn-ea"/>
              </a:rPr>
              <a:t>- a</a:t>
            </a:r>
            <a:r>
              <a:rPr lang="zh-CN" altLang="en-US" sz="4000" dirty="0">
                <a:solidFill>
                  <a:schemeClr val="bg2"/>
                </a:solidFill>
                <a:latin typeface="Overpass Black"/>
                <a:sym typeface="+mn-ea"/>
              </a:rPr>
              <a:t>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verpass Black"/>
                <a:sym typeface="+mn-ea"/>
              </a:rPr>
              <a:t>coherence message predictor</a:t>
            </a:r>
            <a:endParaRPr lang="en-GB" sz="4000" dirty="0">
              <a:latin typeface="Overpass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00491" y="813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sz="2000" dirty="0">
              <a:solidFill>
                <a:schemeClr val="dk2"/>
              </a:solidFill>
            </a:endParaRPr>
          </a:p>
        </p:txBody>
      </p:sp>
      <p:pic>
        <p:nvPicPr>
          <p:cNvPr id="2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28" y="3180125"/>
            <a:ext cx="4481362" cy="168151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34" y="1662129"/>
            <a:ext cx="3732041" cy="19301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75794" y="645099"/>
            <a:ext cx="2748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Given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308218" y="990099"/>
            <a:ext cx="347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缓存</a:t>
            </a:r>
            <a:r>
              <a:rPr lang="zh-CN" altLang="en-US" sz="1200" dirty="0"/>
              <a:t>块地址 </a:t>
            </a:r>
            <a:r>
              <a:rPr lang="en-US" altLang="zh-CN" sz="1200" dirty="0">
                <a:latin typeface="Overpass Black"/>
              </a:rPr>
              <a:t>Global Address of Cache block</a:t>
            </a:r>
            <a:endParaRPr lang="zh-CN" altLang="en-US" sz="1200" dirty="0">
              <a:latin typeface="Overpass Black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08218" y="1283854"/>
            <a:ext cx="2177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缓存块的历史消息序列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7374" y="624938"/>
            <a:ext cx="496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  <a:ea typeface="微软雅黑" panose="020B0503020204020204" charset="-122"/>
              </a:rPr>
              <a:t>Two-level Adaptive Predictor	</a:t>
            </a:r>
            <a:endParaRPr lang="en-US" altLang="zh-CN" sz="1600" dirty="0">
              <a:solidFill>
                <a:schemeClr val="bg2"/>
              </a:solidFill>
              <a:latin typeface="Overpass Black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4854" y="1002789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charset="-122"/>
              </a:rPr>
              <a:t>Message History Table(MHT)</a:t>
            </a:r>
            <a:endParaRPr lang="en-US" altLang="zh-CN" dirty="0">
              <a:solidFill>
                <a:schemeClr val="bg2"/>
              </a:solidFill>
              <a:latin typeface="Overpass Black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854" y="2060057"/>
            <a:ext cx="496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2"/>
                </a:solidFill>
                <a:latin typeface="Overpass Black"/>
                <a:ea typeface="微软雅黑" panose="020B0503020204020204" charset="-122"/>
              </a:rPr>
              <a:t>Pattern History Table(PHT)</a:t>
            </a:r>
            <a:endParaRPr lang="en-US" altLang="zh-CN" dirty="0">
              <a:solidFill>
                <a:schemeClr val="bg2"/>
              </a:solidFill>
              <a:latin typeface="Overpass Black"/>
              <a:ea typeface="微软雅黑" panose="020B0503020204020204" charset="-122"/>
            </a:endParaRPr>
          </a:p>
        </p:txBody>
      </p:sp>
      <p:sp>
        <p:nvSpPr>
          <p:cNvPr id="13" name="Google Shape;2211;p44"/>
          <p:cNvSpPr txBox="1"/>
          <p:nvPr/>
        </p:nvSpPr>
        <p:spPr>
          <a:xfrm>
            <a:off x="699725" y="2293842"/>
            <a:ext cx="385258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endParaRPr lang="en-GB" sz="1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34854" y="1338964"/>
            <a:ext cx="395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以缓存块地址为索引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表项则由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Message History Register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构成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项记录一系列历史消息元组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形如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&lt;sender, type&gt;).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所记录的历史消息个数称为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depth. </a:t>
            </a:r>
            <a:endParaRPr lang="en-GB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4854" y="2442456"/>
            <a:ext cx="395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为索引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表项则是根据当前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所代表的消息序列所作出的预测结果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下一条可能到来的消息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&lt;sender, type&gt;).</a:t>
            </a:r>
            <a:endParaRPr lang="en-GB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 flipH="1">
            <a:off x="1736752" y="-20577"/>
            <a:ext cx="4794192" cy="590082"/>
          </a:xfrm>
        </p:spPr>
        <p:txBody>
          <a:bodyPr/>
          <a:lstStyle/>
          <a:p>
            <a:r>
              <a:rPr lang="en-US" altLang="zh-CN" sz="2000" dirty="0"/>
              <a:t>Reliability – Cosmos</a:t>
            </a:r>
            <a:r>
              <a:rPr lang="zh-CN" altLang="en-US" sz="2000" dirty="0"/>
              <a:t>预测器的可靠性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319890" y="1366100"/>
            <a:ext cx="496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通常情况下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增加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Depth of MHR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会提高预测准确率</a:t>
            </a:r>
            <a:endParaRPr lang="en-US" altLang="zh-CN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8"/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3248" y="2446766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研究表明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一个经过细致调优的程序中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同一个数据块的平均被共享核数量不超过两个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54" y="3150210"/>
            <a:ext cx="3755717" cy="11603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18" y="1539424"/>
            <a:ext cx="1400370" cy="6851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63" y="1539424"/>
            <a:ext cx="1552792" cy="685106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17" idx="3"/>
            <a:endCxn id="19" idx="1"/>
          </p:cNvCxnSpPr>
          <p:nvPr/>
        </p:nvCxnSpPr>
        <p:spPr>
          <a:xfrm>
            <a:off x="6517988" y="1881977"/>
            <a:ext cx="94797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45603" y="1597869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Overpass Black"/>
              </a:rPr>
              <a:t>Noise</a:t>
            </a:r>
            <a:endParaRPr lang="zh-CN" altLang="en-US" dirty="0">
              <a:latin typeface="Overpass Black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80250" y="3290615"/>
            <a:ext cx="338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MHT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表中设置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位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假设参数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取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2,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当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预测失败时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Google Shape;2346;p49"/>
          <p:cNvSpPr txBox="1"/>
          <p:nvPr/>
        </p:nvSpPr>
        <p:spPr>
          <a:xfrm>
            <a:off x="297130" y="56774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/>
          <p:cNvSpPr txBox="1"/>
          <p:nvPr/>
        </p:nvSpPr>
        <p:spPr>
          <a:xfrm>
            <a:off x="5039897" y="56567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1200538" y="369813"/>
            <a:ext cx="2158143" cy="115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365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5900996" y="380316"/>
            <a:ext cx="2170982" cy="1208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2"/>
          <p:cNvSpPr txBox="1"/>
          <p:nvPr/>
        </p:nvSpPr>
        <p:spPr>
          <a:xfrm flipH="1">
            <a:off x="935177" y="477647"/>
            <a:ext cx="2116789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Depth of MHR</a:t>
            </a:r>
            <a:endParaRPr lang="zh-CN" altLang="en-US" sz="2000" dirty="0"/>
          </a:p>
        </p:txBody>
      </p:sp>
      <p:sp>
        <p:nvSpPr>
          <p:cNvPr id="4" name="标题 2"/>
          <p:cNvSpPr txBox="1"/>
          <p:nvPr/>
        </p:nvSpPr>
        <p:spPr>
          <a:xfrm flipH="1">
            <a:off x="5850255" y="687705"/>
            <a:ext cx="2026285" cy="65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2000" dirty="0"/>
              <a:t>Filter Noises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84993" y="1712170"/>
            <a:ext cx="391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随着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MHR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深度的增高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Cosmos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将会更好地识别当前共享模式下一致性消息的规律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并基于该规律进行预测行为的调整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85745" y="2498420"/>
            <a:ext cx="3647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Filters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机制 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若同一个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块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连续遇到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次预测失败的情况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才将其对应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PHT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中的预测更新</a:t>
            </a:r>
            <a:r>
              <a:rPr lang="en-US" altLang="zh-CN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endParaRPr lang="zh-CN" altLang="en-US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3282" y="2184799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Always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76434" y="2184799"/>
            <a:ext cx="1142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Overpass Black"/>
              </a:rPr>
              <a:t>Rarely </a:t>
            </a:r>
            <a:endParaRPr lang="zh-CN" altLang="en-US" sz="1100" dirty="0">
              <a:latin typeface="Overpass Black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41192" y="3752178"/>
            <a:ext cx="33829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0,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则不更新该预测结果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将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  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置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1. 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宋体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41192" y="4212795"/>
            <a:ext cx="338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Counter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1,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则更新预测结果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7794" y="1517823"/>
            <a:ext cx="6970525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Overpass Black"/>
              </a:rPr>
              <a:t>How Cosmos is integrated with a coherence protocol </a:t>
            </a:r>
            <a:endParaRPr lang="en-GB" sz="4000" dirty="0">
              <a:latin typeface="Overpass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360665" y="11523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sym typeface="+mn-ea"/>
              </a:rPr>
              <a:t>Actions, Execute Time &amp; Detecting 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468" y="753815"/>
            <a:ext cx="313579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Mapping Predictions to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6696" y="1414162"/>
            <a:ext cx="374012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Determining When to Perform Actions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166" y="2074760"/>
            <a:ext cx="40927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chemeClr val="bg2"/>
                </a:solidFill>
                <a:latin typeface="Overpass Black"/>
              </a:rPr>
              <a:t>Detecting and Handling with mis-prediction</a:t>
            </a:r>
            <a:endParaRPr lang="zh-CN" altLang="en-US" sz="1600" dirty="0">
              <a:solidFill>
                <a:schemeClr val="bg2"/>
              </a:solidFill>
              <a:latin typeface="Overpass Black"/>
            </a:endParaRPr>
          </a:p>
        </p:txBody>
      </p:sp>
      <p:sp>
        <p:nvSpPr>
          <p:cNvPr id="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442980" y="1086583"/>
            <a:ext cx="2510561" cy="40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1714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根据预测的消息进行响应即可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/>
          <p:cNvSpPr txBox="1"/>
          <p:nvPr/>
        </p:nvSpPr>
        <p:spPr>
          <a:xfrm>
            <a:off x="442980" y="2673772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错误的预测可能会导致其响应使得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缓存块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甚至是处理器的状态陷入异常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导致程序的运行错误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宋体" charset="0"/>
              </a:rPr>
              <a:t>.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宋体" charset="0"/>
            </a:endParaRPr>
          </a:p>
        </p:txBody>
      </p:sp>
      <p:sp>
        <p:nvSpPr>
          <p:cNvPr id="6" name="Google Shape;3492;p72"/>
          <p:cNvSpPr txBox="1"/>
          <p:nvPr/>
        </p:nvSpPr>
        <p:spPr>
          <a:xfrm>
            <a:off x="442980" y="1758796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响应预测消息的时机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作出预测后即响应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Google Shape;3492;p72"/>
          <p:cNvSpPr txBox="1"/>
          <p:nvPr/>
        </p:nvSpPr>
        <p:spPr>
          <a:xfrm>
            <a:off x="455264" y="2402854"/>
            <a:ext cx="41764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 algn="l">
              <a:buSzPts val="1600"/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需要监测预测的正确性吗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遇到预测失败该如何调整 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Google Shape;3492;p72"/>
          <p:cNvSpPr txBox="1"/>
          <p:nvPr/>
        </p:nvSpPr>
        <p:spPr>
          <a:xfrm>
            <a:off x="442345" y="3121944"/>
            <a:ext cx="4037164" cy="55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根据响应动作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(action)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的影响程度进行分类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并对各类响应采取不同代价的恢复策略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066" y="1472637"/>
            <a:ext cx="3581899" cy="1686160"/>
          </a:xfrm>
          <a:prstGeom prst="rect">
            <a:avLst/>
          </a:prstGeom>
        </p:spPr>
      </p:pic>
      <p:sp>
        <p:nvSpPr>
          <p:cNvPr id="19" name="Google Shape;3492;p72"/>
          <p:cNvSpPr txBox="1"/>
          <p:nvPr/>
        </p:nvSpPr>
        <p:spPr>
          <a:xfrm>
            <a:off x="419227" y="3594762"/>
            <a:ext cx="4037164" cy="107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但该状态改变并不会影响程序正确执行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但未更改处理器状态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7000" indent="0" algn="l">
              <a:buSzPts val="1600"/>
            </a:pP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98450" indent="-171450" algn="l">
              <a:buSzPts val="1600"/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更改了缓存块一致性状态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该状态会影响程序正确执行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并且更改了处理器状态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Google Shape;3492;p72"/>
          <p:cNvSpPr txBox="1"/>
          <p:nvPr/>
        </p:nvSpPr>
        <p:spPr>
          <a:xfrm>
            <a:off x="4619415" y="3594762"/>
            <a:ext cx="1126333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鸵鸟策略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Google Shape;3492;p72"/>
          <p:cNvSpPr txBox="1"/>
          <p:nvPr/>
        </p:nvSpPr>
        <p:spPr>
          <a:xfrm>
            <a:off x="4619761" y="4090058"/>
            <a:ext cx="2082295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对于缓存块而言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直接丢弃该错误状态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回滚至原状态即可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Google Shape;3492;p72"/>
          <p:cNvSpPr txBox="1"/>
          <p:nvPr/>
        </p:nvSpPr>
        <p:spPr>
          <a:xfrm>
            <a:off x="4631690" y="4497070"/>
            <a:ext cx="253555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需要在执行预测响应前对当前缓存块和处理器状态进行保存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若发生错误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则回滚至</a:t>
            </a:r>
            <a:r>
              <a:rPr lang="en-US" altLang="zh-CN" sz="11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checkpoints</a:t>
            </a:r>
            <a:endParaRPr lang="en-US" altLang="zh-CN" sz="11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箭头: 右 25"/>
          <p:cNvSpPr/>
          <p:nvPr/>
        </p:nvSpPr>
        <p:spPr>
          <a:xfrm>
            <a:off x="4390213" y="367817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/>
          <p:cNvSpPr/>
          <p:nvPr/>
        </p:nvSpPr>
        <p:spPr>
          <a:xfrm>
            <a:off x="4390214" y="4169986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/>
          <p:cNvSpPr/>
          <p:nvPr/>
        </p:nvSpPr>
        <p:spPr>
          <a:xfrm>
            <a:off x="4384598" y="4677732"/>
            <a:ext cx="358763" cy="223914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Google Shape;3492;p72"/>
          <p:cNvSpPr txBox="1"/>
          <p:nvPr/>
        </p:nvSpPr>
        <p:spPr>
          <a:xfrm>
            <a:off x="3976187" y="757637"/>
            <a:ext cx="4176435" cy="54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98450" indent="-171450" algn="l">
              <a:buSzPts val="1600"/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硬件实现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都设有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Predictor, 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每个目录都设有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Cosmos Predictor</a:t>
            </a:r>
            <a:endParaRPr lang="en-US" altLang="zh-CN" sz="12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29331" y="19951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sz="2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sz="2000" dirty="0">
              <a:solidFill>
                <a:schemeClr val="dk2"/>
              </a:solidFill>
            </a:endParaRPr>
          </a:p>
        </p:txBody>
      </p:sp>
      <p:sp>
        <p:nvSpPr>
          <p:cNvPr id="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1185484" y="722242"/>
            <a:ext cx="6773031" cy="460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本文通过简略的模型就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预测器对程序性能的影响进行分析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/>
          <p:cNvSpPr txBox="1"/>
          <p:nvPr/>
        </p:nvSpPr>
        <p:spPr>
          <a:xfrm>
            <a:off x="823535" y="3338699"/>
            <a:ext cx="6773031" cy="9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7000" indent="0" algn="l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对于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预测器预测正确率能达到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80%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的程序而言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 假设其预测失败的惩罚比例为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100%(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r=1),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预测成功的收益时间比例为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30%(f=0.3),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则整个程序的加速比将达到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1.56,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即相较于使用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Cosmos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前速度将变快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56%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2370" y="1290424"/>
            <a:ext cx="5764196" cy="186067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Overpass Black"/>
              </a:rPr>
              <a:t>Results</a:t>
            </a:r>
            <a:endParaRPr lang="en-US" altLang="en-GB" sz="4400" dirty="0">
              <a:latin typeface="Overpas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3" y="2452942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432229" y="282147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来源的复杂性不同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一般情况下，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990499" y="2307552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6410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1362329" y="95617"/>
            <a:ext cx="56945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/>
              <a:t>Basic Results</a:t>
            </a:r>
            <a:endParaRPr lang="en-GB" sz="2000" dirty="0"/>
          </a:p>
        </p:txBody>
      </p:sp>
      <p:sp>
        <p:nvSpPr>
          <p:cNvPr id="6" name="Google Shape;2335;p49"/>
          <p:cNvSpPr/>
          <p:nvPr/>
        </p:nvSpPr>
        <p:spPr>
          <a:xfrm>
            <a:off x="2432229" y="4142807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2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2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329" y="694921"/>
            <a:ext cx="5859358" cy="142762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199;p44"/>
          <p:cNvPicPr preferRelativeResize="0"/>
          <p:nvPr/>
        </p:nvPicPr>
        <p:blipFill>
          <a:blip r:embed="rId1">
            <a:alphaModFix amt="68000"/>
          </a:blip>
          <a:stretch>
            <a:fillRect/>
          </a:stretch>
        </p:blipFill>
        <p:spPr>
          <a:xfrm>
            <a:off x="316213" y="3273487"/>
            <a:ext cx="470510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5750" y="575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material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Google Shape;2192;p44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362792" y="644278"/>
            <a:ext cx="475090" cy="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93;p4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268877" y="1117325"/>
            <a:ext cx="475091" cy="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94;p44"/>
          <p:cNvSpPr txBox="1"/>
          <p:nvPr/>
        </p:nvSpPr>
        <p:spPr>
          <a:xfrm>
            <a:off x="-167661" y="65314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" name="Google Shape;2199;p44"/>
          <p:cNvPicPr preferRelativeResize="0"/>
          <p:nvPr/>
        </p:nvPicPr>
        <p:blipFill>
          <a:blip r:embed="rId1">
            <a:alphaModFix amt="68000"/>
          </a:blip>
          <a:stretch>
            <a:fillRect/>
          </a:stretch>
        </p:blipFill>
        <p:spPr>
          <a:xfrm>
            <a:off x="316213" y="1608600"/>
            <a:ext cx="470510" cy="3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1;p44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06799" y="2735619"/>
            <a:ext cx="459230" cy="3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03;p44"/>
          <p:cNvSpPr/>
          <p:nvPr/>
        </p:nvSpPr>
        <p:spPr>
          <a:xfrm rot="5216124" flipV="1">
            <a:off x="485308" y="1039059"/>
            <a:ext cx="188026" cy="45719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09;p44"/>
          <p:cNvSpPr/>
          <p:nvPr/>
        </p:nvSpPr>
        <p:spPr>
          <a:xfrm rot="5400000" flipV="1">
            <a:off x="467134" y="1501642"/>
            <a:ext cx="195547" cy="84533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2210;p44"/>
          <p:cNvSpPr/>
          <p:nvPr/>
        </p:nvSpPr>
        <p:spPr>
          <a:xfrm rot="5554371">
            <a:off x="410388" y="209807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" name="Google Shape;2193;p44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362792" y="2256228"/>
            <a:ext cx="351647" cy="2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0;p44"/>
          <p:cNvSpPr/>
          <p:nvPr/>
        </p:nvSpPr>
        <p:spPr>
          <a:xfrm rot="5554371">
            <a:off x="463070" y="2644575"/>
            <a:ext cx="203675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文本框 15"/>
          <p:cNvSpPr txBox="1"/>
          <p:nvPr/>
        </p:nvSpPr>
        <p:spPr>
          <a:xfrm>
            <a:off x="905598" y="721763"/>
            <a:ext cx="7409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i="1" dirty="0"/>
              <a:t>A LOW-OVERHEAD COHERENCE SOLUTION FOR MULTIPROCESSORS WITH PRIVATE CACHE MEMORIES </a:t>
            </a:r>
            <a:endParaRPr lang="zh-CN" altLang="en-US" sz="1100" i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905598" y="16721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18" name="Google Shape;2194;p44"/>
          <p:cNvSpPr txBox="1"/>
          <p:nvPr/>
        </p:nvSpPr>
        <p:spPr>
          <a:xfrm>
            <a:off x="-248378" y="1125380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9291" y="121198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Google Shape;2194;p44"/>
          <p:cNvSpPr txBox="1"/>
          <p:nvPr/>
        </p:nvSpPr>
        <p:spPr>
          <a:xfrm>
            <a:off x="-203332" y="162574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5598" y="227997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Using Prediction to Accelerate Coherence Protocols</a:t>
            </a:r>
            <a:endParaRPr lang="zh-CN" altLang="en-US" sz="1100" i="1" dirty="0"/>
          </a:p>
        </p:txBody>
      </p:sp>
      <p:sp>
        <p:nvSpPr>
          <p:cNvPr id="23" name="Google Shape;2194;p44"/>
          <p:cNvSpPr txBox="1"/>
          <p:nvPr/>
        </p:nvSpPr>
        <p:spPr>
          <a:xfrm>
            <a:off x="-203332" y="275783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5598" y="277019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25" name="Google Shape;2194;p44"/>
          <p:cNvSpPr txBox="1"/>
          <p:nvPr/>
        </p:nvSpPr>
        <p:spPr>
          <a:xfrm>
            <a:off x="-232159" y="2242181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" name="Google Shape;2194;p44"/>
          <p:cNvSpPr txBox="1"/>
          <p:nvPr/>
        </p:nvSpPr>
        <p:spPr>
          <a:xfrm>
            <a:off x="-218386" y="32909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" name="Google Shape;2210;p44"/>
          <p:cNvSpPr/>
          <p:nvPr/>
        </p:nvSpPr>
        <p:spPr>
          <a:xfrm rot="5554371">
            <a:off x="428094" y="317015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/>
          <p:cNvSpPr txBox="1"/>
          <p:nvPr/>
        </p:nvSpPr>
        <p:spPr>
          <a:xfrm>
            <a:off x="905598" y="331128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32" name="Google Shape;3490;p72"/>
          <p:cNvSpPr txBox="1"/>
          <p:nvPr/>
        </p:nvSpPr>
        <p:spPr>
          <a:xfrm>
            <a:off x="2991270" y="106981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Whats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next?</a:t>
            </a:r>
            <a:endParaRPr lang="zh-CN" altLang="en-GB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51627" y="1587424"/>
            <a:ext cx="2954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GPU-CPU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51627" y="1971878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Heterogeneous system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151627" y="2399016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Directory protocol in </a:t>
            </a:r>
            <a:r>
              <a:rPr lang="en-US" altLang="zh-CN" sz="1100" i="1" dirty="0" err="1">
                <a:solidFill>
                  <a:srgbClr val="202122"/>
                </a:solidFill>
                <a:latin typeface="Arial" panose="020B0604020202020204" pitchFamily="34" charset="0"/>
              </a:rPr>
              <a:t>NoC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  <a:endParaRPr lang="zh-CN" altLang="en-GB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1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1"/>
              </a:rPr>
              <a:t>一个数据在不同高速缓存中看到的值是不一致的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  <a:endParaRPr lang="zh-CN" altLang="en-US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6014</Words>
  <Application>WPS Presentation</Application>
  <PresentationFormat>全屏显示(16:9)</PresentationFormat>
  <Paragraphs>442</Paragraphs>
  <Slides>39</Slides>
  <Notes>38</Notes>
  <HiddenSlides>2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Wingdings</vt:lpstr>
      <vt:lpstr>Arial</vt:lpstr>
      <vt:lpstr>Overpass Black</vt:lpstr>
      <vt:lpstr>C059</vt:lpstr>
      <vt:lpstr>Open Sans</vt:lpstr>
      <vt:lpstr>Fira Sans Extra Condensed Medium</vt:lpstr>
      <vt:lpstr>微软雅黑</vt:lpstr>
      <vt:lpstr>宋体</vt:lpstr>
      <vt:lpstr>Arial Unicode MS</vt:lpstr>
      <vt:lpstr>思源黑体 CN</vt:lpstr>
      <vt:lpstr>Open Sans</vt:lpstr>
      <vt:lpstr>Open Sans ExtraBold</vt:lpstr>
      <vt:lpstr>Aqua Marketing Plan by Slidesgo</vt:lpstr>
      <vt:lpstr>Cache Coherence </vt:lpstr>
      <vt:lpstr>整体框架</vt:lpstr>
      <vt:lpstr>什么是缓存一致性？如何使用广播/侦听协议维护缓存一致性？-- hzy</vt:lpstr>
      <vt:lpstr>What is  Cache coherence problem  and how to use snoopy protocol  solve it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The basic about  Directory Based Cache Coherence and performance evaluation</vt:lpstr>
      <vt:lpstr>为什么需要目录式缓存一致性协议？广播/侦听式协议的缺点与目录式协议对其的改进。</vt:lpstr>
      <vt:lpstr>广播/侦听协议在大规模多处理器系统上遇到的问题</vt:lpstr>
      <vt:lpstr>目录式一致性协议[3] </vt:lpstr>
      <vt:lpstr>读实例</vt:lpstr>
      <vt:lpstr>写实例</vt:lpstr>
      <vt:lpstr>基于MESI协议的分布式共享存储系统中的目录式缓存一致性方案</vt:lpstr>
      <vt:lpstr>对目录式协议与广播/侦听协议性能的量化比较[1]</vt:lpstr>
      <vt:lpstr>The optimization about  Directory Based Cache Coherence </vt:lpstr>
      <vt:lpstr>共享模式下Coherence Message的规律性</vt:lpstr>
      <vt:lpstr>PowerPoint 演示文稿</vt:lpstr>
      <vt:lpstr>Basic Structure of Cosmos</vt:lpstr>
      <vt:lpstr>Reliability – Cosmos预测器的可靠性</vt:lpstr>
      <vt:lpstr>PowerPoint 演示文稿</vt:lpstr>
      <vt:lpstr>Actions, Execute Time &amp; Detecting </vt:lpstr>
      <vt:lpstr>How Coherence Prediction Affects Performance</vt:lpstr>
      <vt:lpstr>PowerPoint 演示文稿</vt:lpstr>
      <vt:lpstr>Basic Results</vt:lpstr>
      <vt:lpstr>Our material reference trace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dc:creator/>
  <cp:lastModifiedBy>wangziming</cp:lastModifiedBy>
  <cp:revision>78</cp:revision>
  <dcterms:created xsi:type="dcterms:W3CDTF">2022-11-19T01:53:35Z</dcterms:created>
  <dcterms:modified xsi:type="dcterms:W3CDTF">2022-11-19T01:53:35Z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